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  <p:sldMasterId id="2147483660" r:id="rId2"/>
  </p:sldMasterIdLst>
  <p:sldIdLst>
    <p:sldId id="265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7404"/>
    <a:srgbClr val="323E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1"/>
    <p:restoredTop sz="94623"/>
  </p:normalViewPr>
  <p:slideViewPr>
    <p:cSldViewPr snapToGrid="0" snapToObjects="1">
      <p:cViewPr varScale="1">
        <p:scale>
          <a:sx n="97" d="100"/>
          <a:sy n="97" d="100"/>
        </p:scale>
        <p:origin x="72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989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8FC51A-AB58-5F44-83B1-6EC0447493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14493" y="812525"/>
            <a:ext cx="8957593" cy="479726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defRPr sz="2500" b="1">
                <a:solidFill>
                  <a:srgbClr val="323E85"/>
                </a:solidFill>
                <a:latin typeface="Comfortaa" pitchFamily="2" charset="0"/>
              </a:defRPr>
            </a:lvl1pPr>
          </a:lstStyle>
          <a:p>
            <a:r>
              <a:rPr lang="de-DE" dirty="0"/>
              <a:t>Titel…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32A601-09B2-0344-ACD5-C39911B745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14493" y="1350043"/>
            <a:ext cx="8957593" cy="417414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120"/>
              </a:lnSpc>
              <a:buNone/>
              <a:defRPr sz="1600">
                <a:latin typeface="Comforta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hier steht ein Blindtext…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85D8F1A4-C1F6-7742-8121-9C30D7919D41}"/>
              </a:ext>
            </a:extLst>
          </p:cNvPr>
          <p:cNvSpPr txBox="1">
            <a:spLocks/>
          </p:cNvSpPr>
          <p:nvPr userDrawn="1"/>
        </p:nvSpPr>
        <p:spPr>
          <a:xfrm>
            <a:off x="361478" y="4995193"/>
            <a:ext cx="1119699" cy="3627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ts val="212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omforta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12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CE00AACA-A77B-B84F-8F0D-D2D5E369438E}" type="slidenum">
              <a:rPr lang="de-DE" sz="1200" smtClean="0"/>
              <a:pPr marL="0" marR="0" lvl="0" indent="0" algn="l" defTabSz="914400" rtl="0" eaLnBrk="1" fontAlgn="auto" latinLnBrk="0" hangingPunct="1">
                <a:lnSpc>
                  <a:spcPts val="212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‹Nr.›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853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695EB26-2E47-9C49-85F9-541838F87DAB}"/>
              </a:ext>
            </a:extLst>
          </p:cNvPr>
          <p:cNvSpPr txBox="1"/>
          <p:nvPr userDrawn="1"/>
        </p:nvSpPr>
        <p:spPr>
          <a:xfrm>
            <a:off x="5145855" y="3647820"/>
            <a:ext cx="6897077" cy="292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16-17th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of</a:t>
            </a:r>
            <a:r>
              <a:rPr lang="de-CH" sz="1900" b="1" kern="1200" dirty="0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 September 2022 in Brugg, </a:t>
            </a:r>
            <a:r>
              <a:rPr lang="de-CH" sz="1900" b="1" kern="1200" dirty="0" err="1">
                <a:solidFill>
                  <a:srgbClr val="EC7404"/>
                </a:solidFill>
                <a:effectLst/>
                <a:latin typeface="Comfortaa" pitchFamily="2" charset="0"/>
                <a:ea typeface="+mn-ea"/>
                <a:cs typeface="+mn-cs"/>
              </a:rPr>
              <a:t>Switzerland</a:t>
            </a:r>
            <a:endParaRPr lang="de-CH" sz="1900" b="1" kern="1200" dirty="0">
              <a:solidFill>
                <a:srgbClr val="EC7404"/>
              </a:solidFill>
              <a:effectLst/>
              <a:latin typeface="Comfortaa" pitchFamily="2" charset="0"/>
              <a:ea typeface="+mn-ea"/>
              <a:cs typeface="+mn-cs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6023342-7748-C24F-8F82-9E72DE73EDE0}"/>
              </a:ext>
            </a:extLst>
          </p:cNvPr>
          <p:cNvSpPr txBox="1"/>
          <p:nvPr userDrawn="1"/>
        </p:nvSpPr>
        <p:spPr>
          <a:xfrm>
            <a:off x="1134624" y="1036797"/>
            <a:ext cx="25229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3000" kern="1200" dirty="0">
                <a:solidFill>
                  <a:schemeClr val="tx1"/>
                </a:solidFill>
                <a:effectLst/>
                <a:latin typeface="Comfortaa" pitchFamily="2" charset="0"/>
                <a:ea typeface="+mn-ea"/>
                <a:cs typeface="+mn-cs"/>
              </a:rPr>
              <a:t>Welcome!</a:t>
            </a:r>
          </a:p>
          <a:p>
            <a:endParaRPr lang="de-DE" sz="3000" dirty="0">
              <a:latin typeface="Comfortaa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383F9BC-BB38-7B49-A8CD-891E426441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40447" y="733434"/>
            <a:ext cx="6025589" cy="235616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D14919C-88AF-7B4C-AFC8-3F937DDC7D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0366724-0401-2642-9D34-E1928EE90F9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5998" y="4453200"/>
            <a:ext cx="12353193" cy="233846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664D6A2-3152-D74C-9CB2-9ED0DBB4761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48821" y="4500000"/>
            <a:ext cx="12320985" cy="185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4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83D0C5E-6820-6A4A-ABA4-E542462F80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43436" y="4374075"/>
            <a:ext cx="12433481" cy="2338465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4937148-1495-E649-90D5-76637C1EE4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48820" y="4500000"/>
            <a:ext cx="12318588" cy="185536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D461092-98DF-8345-9BD2-640ECFB9704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97361" y="4453200"/>
            <a:ext cx="12354556" cy="233872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AB65BE9-4B4A-DA43-9BE3-B12890AE78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4400" y="365904"/>
            <a:ext cx="1811556" cy="70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4493" y="768277"/>
            <a:ext cx="8957593" cy="479726"/>
          </a:xfrm>
        </p:spPr>
        <p:txBody>
          <a:bodyPr/>
          <a:lstStyle/>
          <a:p>
            <a:r>
              <a:rPr lang="de-CH" sz="3200" dirty="0"/>
              <a:t>15</a:t>
            </a:r>
            <a:r>
              <a:rPr lang="de-CH" dirty="0"/>
              <a:t> </a:t>
            </a:r>
            <a:r>
              <a:rPr lang="de-DE" sz="3200" dirty="0"/>
              <a:t>Regional Energy Information </a:t>
            </a:r>
            <a:br>
              <a:rPr lang="de-DE" sz="3200" dirty="0"/>
            </a:br>
            <a:r>
              <a:rPr lang="de-DE" sz="3200" dirty="0"/>
              <a:t>in High Resolution </a:t>
            </a:r>
            <a:endParaRPr lang="de-CH" sz="32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493" y="1721789"/>
            <a:ext cx="6523285" cy="43529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feld 5"/>
          <p:cNvSpPr txBox="1"/>
          <p:nvPr/>
        </p:nvSpPr>
        <p:spPr>
          <a:xfrm>
            <a:off x="7959544" y="6074710"/>
            <a:ext cx="1478234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GB" sz="900" dirty="0"/>
              <a:t>Shutterstock _732678970 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9632760" y="344738"/>
            <a:ext cx="2239326" cy="1415299"/>
            <a:chOff x="9632760" y="344738"/>
            <a:chExt cx="2239326" cy="1415299"/>
          </a:xfrm>
        </p:grpSpPr>
        <p:pic>
          <p:nvPicPr>
            <p:cNvPr id="1026" name="Picture 2" descr="Bundesamt für Energie BFE - Bundesamt für Energie BF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56787" y="344738"/>
              <a:ext cx="1415299" cy="1415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geoimpact - geoimpact - firmen - swiss made softwar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32760" y="382987"/>
              <a:ext cx="948959" cy="10666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35891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/>
          <p:cNvGrpSpPr/>
          <p:nvPr/>
        </p:nvGrpSpPr>
        <p:grpSpPr>
          <a:xfrm>
            <a:off x="9876536" y="104875"/>
            <a:ext cx="2239326" cy="1415299"/>
            <a:chOff x="9632760" y="344738"/>
            <a:chExt cx="2239326" cy="1415299"/>
          </a:xfrm>
        </p:grpSpPr>
        <p:pic>
          <p:nvPicPr>
            <p:cNvPr id="7" name="Picture 2" descr="Bundesamt für Energie BFE - Bundesamt für Energie BF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56787" y="344738"/>
              <a:ext cx="1415299" cy="1415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geoimpact - geoimpact - firmen - swiss made softwar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32760" y="382987"/>
              <a:ext cx="948959" cy="10666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200" dirty="0"/>
              <a:t>Context and guiding questions</a:t>
            </a:r>
            <a:endParaRPr lang="de-CH" sz="3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National energy policy goals are known and monitored, but </a:t>
            </a:r>
            <a:r>
              <a:rPr lang="en-GB" sz="2000" b="1" dirty="0">
                <a:solidFill>
                  <a:schemeClr val="accent1"/>
                </a:solidFill>
              </a:rPr>
              <a:t>how is the progress of the Swiss energy transition on regional level</a:t>
            </a:r>
            <a:r>
              <a:rPr lang="en-GB" sz="20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Working on our challenges will </a:t>
            </a:r>
            <a:r>
              <a:rPr lang="en-GB" sz="2000" b="1" dirty="0">
                <a:solidFill>
                  <a:schemeClr val="accent1"/>
                </a:solidFill>
              </a:rPr>
              <a:t>contributing to the current, highly relevant discussion on security of energy supply in Switzerland</a:t>
            </a:r>
            <a:r>
              <a:rPr lang="en-GB" sz="2000" dirty="0"/>
              <a:t>. You will support us to develop cutting-edge energy policy design. </a:t>
            </a:r>
          </a:p>
        </p:txBody>
      </p:sp>
      <p:pic>
        <p:nvPicPr>
          <p:cNvPr id="4" name="Picture 4" descr="https://energeiaplus.com/wp-content/uploads/2021/12/0370b276-1500x63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826" y="3555524"/>
            <a:ext cx="6451721" cy="2709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7789547" y="3679924"/>
            <a:ext cx="3777672" cy="258532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GB" i="1" dirty="0"/>
              <a:t>Outcomes will shed light into:</a:t>
            </a:r>
          </a:p>
          <a:p>
            <a:r>
              <a:rPr lang="en-GB" dirty="0"/>
              <a:t> </a:t>
            </a:r>
          </a:p>
          <a:p>
            <a:pPr marL="342900" indent="-342900">
              <a:buAutoNum type="arabicParenR"/>
            </a:pPr>
            <a:r>
              <a:rPr lang="en-GB" b="1" dirty="0"/>
              <a:t>“Which municipalities have already set energy policy goals”</a:t>
            </a:r>
            <a:r>
              <a:rPr lang="en-GB" dirty="0"/>
              <a:t>, and,</a:t>
            </a:r>
          </a:p>
          <a:p>
            <a:pPr marL="342900" indent="-342900">
              <a:buAutoNum type="arabicParenR"/>
            </a:pPr>
            <a:endParaRPr lang="en-GB" dirty="0"/>
          </a:p>
          <a:p>
            <a:pPr marL="342900" indent="-342900">
              <a:buAutoNum type="arabicParenR"/>
            </a:pPr>
            <a:r>
              <a:rPr lang="en-GB" b="1" dirty="0"/>
              <a:t>“Which are typical activities of municipalities for contributing to the energy transition ”</a:t>
            </a:r>
            <a:r>
              <a:rPr lang="en-GB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315347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200" dirty="0"/>
              <a:t>Challenge:</a:t>
            </a:r>
            <a:br>
              <a:rPr lang="en-GB" sz="3200" dirty="0"/>
            </a:br>
            <a:r>
              <a:rPr lang="en-US" sz="3200" dirty="0"/>
              <a:t>Web scraping energy policy goals</a:t>
            </a:r>
            <a:br>
              <a:rPr lang="en-US" sz="3200" dirty="0"/>
            </a:br>
            <a:endParaRPr lang="de-CH" sz="3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4320" y="1496370"/>
            <a:ext cx="8957593" cy="417414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Find and gather information</a:t>
            </a:r>
            <a:r>
              <a:rPr lang="en-GB" sz="2000" dirty="0"/>
              <a:t> about energy policy goals and activities of municipalities.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Identify ambitious and less ambitious municipalities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Optional: Cluster municipalities that follow same/close goals and benchmark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831" y="3501567"/>
            <a:ext cx="4275909" cy="22992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2" descr="Which Web Scraping Technique to Choose?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3117" y="3501567"/>
            <a:ext cx="3846512" cy="2308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pieren 5"/>
          <p:cNvGrpSpPr/>
          <p:nvPr/>
        </p:nvGrpSpPr>
        <p:grpSpPr>
          <a:xfrm>
            <a:off x="9952674" y="39441"/>
            <a:ext cx="2239326" cy="1415299"/>
            <a:chOff x="9632760" y="344738"/>
            <a:chExt cx="2239326" cy="1415299"/>
          </a:xfrm>
        </p:grpSpPr>
        <p:pic>
          <p:nvPicPr>
            <p:cNvPr id="7" name="Picture 2" descr="Bundesamt für Energie BFE - Bundesamt für Energie BFE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56787" y="344738"/>
              <a:ext cx="1415299" cy="1415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4" descr="geoimpact - geoimpact - firmen - swiss made softwar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32760" y="382987"/>
              <a:ext cx="948959" cy="10666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29262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4A0B6-EE0A-4303-A000-49BFC833E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3200" dirty="0" err="1"/>
              <a:t>If</a:t>
            </a:r>
            <a:r>
              <a:rPr lang="de-DE" sz="3200" dirty="0"/>
              <a:t> </a:t>
            </a:r>
            <a:r>
              <a:rPr lang="de-DE" sz="3200" dirty="0" err="1"/>
              <a:t>you</a:t>
            </a:r>
            <a:r>
              <a:rPr lang="de-DE" sz="3200" dirty="0"/>
              <a:t> </a:t>
            </a:r>
            <a:r>
              <a:rPr lang="de-DE" sz="3200" dirty="0" err="1"/>
              <a:t>are</a:t>
            </a:r>
            <a:r>
              <a:rPr lang="de-DE" sz="3200" dirty="0"/>
              <a:t>...</a:t>
            </a:r>
            <a:endParaRPr lang="de-CH" sz="32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1DD78B1-7040-4895-B5FA-0D2823260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4493" y="1441483"/>
            <a:ext cx="8957593" cy="417414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data scientist</a:t>
            </a:r>
          </a:p>
          <a:p>
            <a:r>
              <a:rPr lang="en-US" sz="2000" dirty="0"/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have knowledge in NLP and Web-scrapping</a:t>
            </a:r>
          </a:p>
          <a:p>
            <a:r>
              <a:rPr lang="en-US" sz="2000" dirty="0"/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are interested in energy policy</a:t>
            </a:r>
          </a:p>
          <a:p>
            <a:r>
              <a:rPr lang="en-US" sz="2000" dirty="0"/>
              <a:t>or</a:t>
            </a:r>
          </a:p>
          <a:p>
            <a:r>
              <a:rPr lang="en-US" sz="2000" dirty="0"/>
              <a:t>have bright ideas and want to push the energy transformation </a:t>
            </a:r>
          </a:p>
          <a:p>
            <a:r>
              <a:rPr lang="en-US" sz="2000" dirty="0"/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are curious and a team player</a:t>
            </a:r>
            <a:endParaRPr lang="de-DE" sz="2000" dirty="0"/>
          </a:p>
        </p:txBody>
      </p:sp>
      <p:sp>
        <p:nvSpPr>
          <p:cNvPr id="4" name="Explosion: 8 Zacken 2"/>
          <p:cNvSpPr/>
          <p:nvPr/>
        </p:nvSpPr>
        <p:spPr>
          <a:xfrm>
            <a:off x="7004524" y="4070599"/>
            <a:ext cx="5036544" cy="1887556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 b="1" dirty="0">
              <a:latin typeface="Comfortaa"/>
            </a:endParaRPr>
          </a:p>
          <a:p>
            <a:pPr algn="ctr"/>
            <a:r>
              <a:rPr lang="de-DE" sz="2000" b="1" dirty="0">
                <a:latin typeface="Comfortaa"/>
              </a:rPr>
              <a:t>...</a:t>
            </a:r>
            <a:r>
              <a:rPr lang="de-DE" sz="2000" b="1" dirty="0" err="1">
                <a:latin typeface="Comfortaa"/>
              </a:rPr>
              <a:t>then</a:t>
            </a:r>
            <a:r>
              <a:rPr lang="de-DE" sz="2000" b="1" dirty="0">
                <a:latin typeface="Comfortaa"/>
              </a:rPr>
              <a:t> </a:t>
            </a:r>
            <a:r>
              <a:rPr lang="de-DE" sz="2000" b="1" dirty="0" err="1">
                <a:latin typeface="Comfortaa"/>
              </a:rPr>
              <a:t>join</a:t>
            </a:r>
            <a:r>
              <a:rPr lang="de-DE" sz="2000" b="1" dirty="0">
                <a:latin typeface="Comfortaa"/>
              </a:rPr>
              <a:t> </a:t>
            </a:r>
            <a:r>
              <a:rPr lang="de-DE" sz="2000" b="1" dirty="0" err="1">
                <a:latin typeface="Comfortaa"/>
              </a:rPr>
              <a:t>challenge</a:t>
            </a:r>
            <a:endParaRPr lang="de-DE" sz="2000" b="1" dirty="0">
              <a:latin typeface="Comfortaa"/>
            </a:endParaRPr>
          </a:p>
          <a:p>
            <a:pPr algn="ctr"/>
            <a:r>
              <a:rPr lang="de-DE" sz="3200" b="1" dirty="0">
                <a:latin typeface="Comfortaa"/>
              </a:rPr>
              <a:t>15</a:t>
            </a:r>
            <a:endParaRPr lang="en-US" sz="2000" b="1" dirty="0">
              <a:latin typeface="Comfortaa"/>
            </a:endParaRPr>
          </a:p>
          <a:p>
            <a:pPr algn="ctr"/>
            <a:endParaRPr lang="de-DE" sz="2000" b="1" dirty="0"/>
          </a:p>
        </p:txBody>
      </p:sp>
      <p:grpSp>
        <p:nvGrpSpPr>
          <p:cNvPr id="5" name="Gruppieren 4"/>
          <p:cNvGrpSpPr/>
          <p:nvPr/>
        </p:nvGrpSpPr>
        <p:grpSpPr>
          <a:xfrm>
            <a:off x="9876536" y="104875"/>
            <a:ext cx="2239326" cy="1415299"/>
            <a:chOff x="9632760" y="344738"/>
            <a:chExt cx="2239326" cy="1415299"/>
          </a:xfrm>
        </p:grpSpPr>
        <p:pic>
          <p:nvPicPr>
            <p:cNvPr id="6" name="Picture 2" descr="Bundesamt für Energie BFE - Bundesamt für Energie BF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56787" y="344738"/>
              <a:ext cx="1415299" cy="1415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geoimpact - geoimpact - firmen - swiss made softwar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32760" y="382987"/>
              <a:ext cx="948959" cy="10666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70366305"/>
      </p:ext>
    </p:extLst>
  </p:cSld>
  <p:clrMapOvr>
    <a:masterClrMapping/>
  </p:clrMapOvr>
</p:sld>
</file>

<file path=ppt/theme/theme1.xml><?xml version="1.0" encoding="utf-8"?>
<a:theme xmlns:a="http://schemas.openxmlformats.org/drawingml/2006/main" name="Titelfolie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halt 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Office PowerPoint</Application>
  <PresentationFormat>Breitbild</PresentationFormat>
  <Paragraphs>29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Comfortaa</vt:lpstr>
      <vt:lpstr>Titelfolie V2</vt:lpstr>
      <vt:lpstr>Inhalt V2</vt:lpstr>
      <vt:lpstr>15 Regional Energy Information  in High Resolution </vt:lpstr>
      <vt:lpstr>Context and guiding questions</vt:lpstr>
      <vt:lpstr>Challenge: Web scraping energy policy goals </vt:lpstr>
      <vt:lpstr>If you are...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Myriam Delabays</dc:creator>
  <cp:lastModifiedBy>David Suter</cp:lastModifiedBy>
  <cp:revision>23</cp:revision>
  <dcterms:created xsi:type="dcterms:W3CDTF">2021-05-27T11:58:10Z</dcterms:created>
  <dcterms:modified xsi:type="dcterms:W3CDTF">2022-09-13T06:32:51Z</dcterms:modified>
</cp:coreProperties>
</file>

<file path=docProps/thumbnail.jpeg>
</file>